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319" r:id="rId3"/>
    <p:sldId id="320" r:id="rId4"/>
  </p:sldIdLst>
  <p:sldSz cx="7562850" cy="1069181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2298" y="60"/>
      </p:cViewPr>
      <p:guideLst>
        <p:guide orient="horz" pos="3367"/>
        <p:guide pos="23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8573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5"/>
          <p:cNvSpPr>
            <a:spLocks noChangeArrowheads="1"/>
          </p:cNvSpPr>
          <p:nvPr/>
        </p:nvSpPr>
        <p:spPr bwMode="auto">
          <a:xfrm>
            <a:off x="271463" y="331788"/>
            <a:ext cx="6948487"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425"/>
              </a:spcAft>
            </a:pPr>
            <a:r>
              <a:rPr lang="en-US" sz="2000" b="1">
                <a:latin typeface="Times New Roman" panose="02020603050405020304" pitchFamily="18" charset="0"/>
              </a:rPr>
              <a:t>Lecture 12</a:t>
            </a:r>
          </a:p>
          <a:p>
            <a:pPr algn="r" eaLnBrk="1" hangingPunct="1">
              <a:spcAft>
                <a:spcPts val="1050"/>
              </a:spcAft>
            </a:pPr>
            <a:r>
              <a:rPr lang="en-US" sz="1300">
                <a:latin typeface="Times New Roman" panose="02020603050405020304" pitchFamily="18" charset="0"/>
              </a:rPr>
              <a:t>Dr. Mohammed Abdul Baset</a:t>
            </a:r>
          </a:p>
          <a:p>
            <a:pPr algn="ctr" eaLnBrk="1" hangingPunct="1">
              <a:spcAft>
                <a:spcPts val="1050"/>
              </a:spcAft>
            </a:pPr>
            <a:r>
              <a:rPr lang="en-US" sz="2000" b="1">
                <a:latin typeface="Times New Roman" panose="02020603050405020304" pitchFamily="18" charset="0"/>
              </a:rPr>
              <a:t>3) Complexometric titrations</a:t>
            </a:r>
          </a:p>
          <a:p>
            <a:pPr eaLnBrk="1" hangingPunct="1">
              <a:lnSpc>
                <a:spcPts val="1725"/>
              </a:lnSpc>
              <a:spcAft>
                <a:spcPts val="425"/>
              </a:spcAft>
            </a:pPr>
            <a:r>
              <a:rPr lang="en-US" sz="1300">
                <a:latin typeface="Times New Roman" panose="02020603050405020304" pitchFamily="18" charset="0"/>
              </a:rPr>
              <a:t>Complexation Reaction: A reaction between two species having a well-defined stoichiometry. The resulting bond is not permanent from a covalent standpoint.</a:t>
            </a:r>
          </a:p>
          <a:p>
            <a:pPr eaLnBrk="1" hangingPunct="1">
              <a:spcAft>
                <a:spcPts val="1050"/>
              </a:spcAft>
            </a:pPr>
            <a:r>
              <a:rPr lang="en-US" sz="1300">
                <a:latin typeface="Times New Roman" panose="02020603050405020304" pitchFamily="18" charset="0"/>
              </a:rPr>
              <a:t>Complex: The resulting structure formed during a complexation reaction.</a:t>
            </a:r>
          </a:p>
          <a:p>
            <a:pPr eaLnBrk="1" hangingPunct="1">
              <a:spcAft>
                <a:spcPts val="1050"/>
              </a:spcAft>
            </a:pPr>
            <a:r>
              <a:rPr lang="en-US" sz="1300">
                <a:latin typeface="Times New Roman" panose="02020603050405020304" pitchFamily="18" charset="0"/>
              </a:rPr>
              <a:t>Coordination Center: Metal ion in a complex (Lewis acid)</a:t>
            </a:r>
          </a:p>
          <a:p>
            <a:pPr eaLnBrk="1" hangingPunct="1">
              <a:lnSpc>
                <a:spcPts val="1700"/>
              </a:lnSpc>
              <a:spcAft>
                <a:spcPts val="425"/>
              </a:spcAft>
            </a:pPr>
            <a:r>
              <a:rPr lang="en-US" sz="1300">
                <a:latin typeface="Times New Roman" panose="02020603050405020304" pitchFamily="18" charset="0"/>
              </a:rPr>
              <a:t>Ligand: The species that complexes the metal center. A single species can form one or more bonds with a single coordination center (Lewis base).</a:t>
            </a:r>
          </a:p>
          <a:p>
            <a:pPr eaLnBrk="1" hangingPunct="1">
              <a:lnSpc>
                <a:spcPts val="2550"/>
              </a:lnSpc>
            </a:pPr>
            <a:r>
              <a:rPr lang="en-US" sz="1300">
                <a:latin typeface="Times New Roman" panose="02020603050405020304" pitchFamily="18" charset="0"/>
              </a:rPr>
              <a:t>Coordination Number: Number of ligand bonds formed around the coordination center. Chelate: Ligands that form multiple bonds (multidentate; bi, tri, tetra, penta).</a:t>
            </a:r>
          </a:p>
        </p:txBody>
      </p:sp>
      <p:pic>
        <p:nvPicPr>
          <p:cNvPr id="6451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 y="3744913"/>
            <a:ext cx="691673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4"/>
          <p:cNvSpPr>
            <a:spLocks noChangeArrowheads="1"/>
          </p:cNvSpPr>
          <p:nvPr/>
        </p:nvSpPr>
        <p:spPr bwMode="auto">
          <a:xfrm>
            <a:off x="3657600" y="10363200"/>
            <a:ext cx="1762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63</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4"/>
          <p:cNvSpPr>
            <a:spLocks noChangeArrowheads="1"/>
          </p:cNvSpPr>
          <p:nvPr/>
        </p:nvSpPr>
        <p:spPr bwMode="auto">
          <a:xfrm>
            <a:off x="271463" y="6696075"/>
            <a:ext cx="6943725"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425"/>
              </a:spcAft>
            </a:pPr>
            <a:r>
              <a:rPr lang="en-US" sz="1300" b="1">
                <a:latin typeface="Times New Roman" panose="02020603050405020304" pitchFamily="18" charset="0"/>
              </a:rPr>
              <a:t>EDTA titrations</a:t>
            </a:r>
          </a:p>
          <a:p>
            <a:pPr algn="just" eaLnBrk="1" hangingPunct="1">
              <a:lnSpc>
                <a:spcPts val="1613"/>
              </a:lnSpc>
            </a:pPr>
            <a:r>
              <a:rPr lang="en-US" sz="1300">
                <a:latin typeface="Times New Roman" panose="02020603050405020304" pitchFamily="18" charset="0"/>
              </a:rPr>
              <a:t>1.    Before the equivalence point there is excess M in solution.</a:t>
            </a:r>
          </a:p>
          <a:p>
            <a:pPr algn="just" eaLnBrk="1" hangingPunct="1">
              <a:lnSpc>
                <a:spcPts val="1613"/>
              </a:lnSpc>
            </a:pPr>
            <a:r>
              <a:rPr lang="en-US" sz="1300">
                <a:latin typeface="Times New Roman" panose="02020603050405020304" pitchFamily="18" charset="0"/>
              </a:rPr>
              <a:t>2.    At the equivalence point, treated as dissolving pure MY complex.</a:t>
            </a:r>
          </a:p>
          <a:p>
            <a:pPr algn="just" eaLnBrk="1" hangingPunct="1">
              <a:lnSpc>
                <a:spcPts val="1613"/>
              </a:lnSpc>
              <a:spcAft>
                <a:spcPts val="838"/>
              </a:spcAft>
            </a:pPr>
            <a:r>
              <a:rPr lang="en-US" sz="1300">
                <a:latin typeface="Times New Roman" panose="02020603050405020304" pitchFamily="18" charset="0"/>
              </a:rPr>
              <a:t>3.    After equivalence there is excess EDTA.</a:t>
            </a:r>
          </a:p>
          <a:p>
            <a:pPr algn="just" eaLnBrk="1" hangingPunct="1">
              <a:spcAft>
                <a:spcPts val="425"/>
              </a:spcAft>
            </a:pPr>
            <a:endParaRPr lang="en-US" sz="1300">
              <a:latin typeface="Times New Roman" panose="02020603050405020304" pitchFamily="18" charset="0"/>
            </a:endParaRPr>
          </a:p>
          <a:p>
            <a:pPr algn="just" eaLnBrk="1" hangingPunct="1">
              <a:spcAft>
                <a:spcPts val="425"/>
              </a:spcAft>
            </a:pPr>
            <a:r>
              <a:rPr lang="en-US" sz="1300" b="1">
                <a:latin typeface="Times New Roman" panose="02020603050405020304" pitchFamily="18" charset="0"/>
              </a:rPr>
              <a:t>Indicators</a:t>
            </a:r>
          </a:p>
          <a:p>
            <a:pPr algn="just" eaLnBrk="1" hangingPunct="1">
              <a:lnSpc>
                <a:spcPts val="1613"/>
              </a:lnSpc>
              <a:spcAft>
                <a:spcPts val="838"/>
              </a:spcAft>
            </a:pPr>
            <a:r>
              <a:rPr lang="en-US" sz="1300">
                <a:latin typeface="Times New Roman" panose="02020603050405020304" pitchFamily="18" charset="0"/>
              </a:rPr>
              <a:t>To carry out metal cation titrations using EDTA, it is almost always necessary to use a complexometric indicator to determine when the end point has been reached. Common indicators are organic dyes such as Fast Sulphon Black, Eriochrome Black T. Color change shows that the indicator has been displaced (usually by EDTA) from the metal cations in solution when the endpoint has been reached.</a:t>
            </a:r>
          </a:p>
          <a:p>
            <a:pPr algn="just" eaLnBrk="1" hangingPunct="1">
              <a:lnSpc>
                <a:spcPts val="1700"/>
              </a:lnSpc>
            </a:pPr>
            <a:endParaRPr lang="en-US" sz="1300">
              <a:latin typeface="Times New Roman" panose="02020603050405020304" pitchFamily="18" charset="0"/>
            </a:endParaRPr>
          </a:p>
          <a:p>
            <a:pPr algn="just" eaLnBrk="1" hangingPunct="1">
              <a:lnSpc>
                <a:spcPts val="1700"/>
              </a:lnSpc>
            </a:pPr>
            <a:r>
              <a:rPr lang="en-US" sz="1300" b="1">
                <a:latin typeface="Times New Roman" panose="02020603050405020304" pitchFamily="18" charset="0"/>
              </a:rPr>
              <a:t>Metal ion indicators</a:t>
            </a:r>
          </a:p>
          <a:p>
            <a:pPr algn="just" eaLnBrk="1" hangingPunct="1">
              <a:lnSpc>
                <a:spcPts val="1700"/>
              </a:lnSpc>
            </a:pPr>
            <a:r>
              <a:rPr lang="en-US" sz="1300">
                <a:latin typeface="Times New Roman" panose="02020603050405020304" pitchFamily="18" charset="0"/>
              </a:rPr>
              <a:t>The success of an EDTA titration depends upon the precise determination of the end point. The most common procedure utilizes metal ion indicators. The requisites of a metal ion indicator for use in the visual detection of end points include:</a:t>
            </a:r>
          </a:p>
        </p:txBody>
      </p:sp>
      <p:sp>
        <p:nvSpPr>
          <p:cNvPr id="65539" name="Rectangle 15"/>
          <p:cNvSpPr>
            <a:spLocks noChangeArrowheads="1"/>
          </p:cNvSpPr>
          <p:nvPr/>
        </p:nvSpPr>
        <p:spPr bwMode="auto">
          <a:xfrm>
            <a:off x="3657600" y="10363200"/>
            <a:ext cx="1762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64</a:t>
            </a:r>
          </a:p>
        </p:txBody>
      </p:sp>
      <p:pic>
        <p:nvPicPr>
          <p:cNvPr id="6554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825" y="312738"/>
            <a:ext cx="6916738"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271463" y="304800"/>
            <a:ext cx="694848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725"/>
              </a:lnSpc>
              <a:spcAft>
                <a:spcPts val="425"/>
              </a:spcAft>
              <a:defRPr/>
            </a:pPr>
            <a:r>
              <a:rPr lang="en-US" sz="1300" dirty="0" smtClean="0">
                <a:latin typeface="Times New Roman" panose="02020603050405020304" pitchFamily="18" charset="0"/>
              </a:rPr>
              <a:t>(a)    The </a:t>
            </a:r>
            <a:r>
              <a:rPr lang="en-US" sz="1300" dirty="0" err="1" smtClean="0">
                <a:latin typeface="Times New Roman" panose="02020603050405020304" pitchFamily="18" charset="0"/>
              </a:rPr>
              <a:t>colour</a:t>
            </a:r>
            <a:r>
              <a:rPr lang="en-US" sz="1300" dirty="0" smtClean="0">
                <a:latin typeface="Times New Roman" panose="02020603050405020304" pitchFamily="18" charset="0"/>
              </a:rPr>
              <a:t> reaction must be before the end point, when nearly all the metal ion is </a:t>
            </a:r>
            <a:r>
              <a:rPr lang="en-US" sz="1300" dirty="0" err="1" smtClean="0">
                <a:latin typeface="Times New Roman" panose="02020603050405020304" pitchFamily="18" charset="0"/>
              </a:rPr>
              <a:t>complexed</a:t>
            </a:r>
            <a:r>
              <a:rPr lang="en-US" sz="1300" dirty="0" smtClean="0">
                <a:latin typeface="Times New Roman" panose="02020603050405020304" pitchFamily="18" charset="0"/>
              </a:rPr>
              <a:t> with EDTA, the solution is strongly </a:t>
            </a:r>
            <a:r>
              <a:rPr lang="en-US" sz="1300" dirty="0" err="1" smtClean="0">
                <a:latin typeface="Times New Roman" panose="02020603050405020304" pitchFamily="18" charset="0"/>
              </a:rPr>
              <a:t>coloured</a:t>
            </a:r>
            <a:r>
              <a:rPr lang="en-US" sz="1300" dirty="0" smtClean="0">
                <a:latin typeface="Times New Roman" panose="02020603050405020304" pitchFamily="18" charset="0"/>
              </a:rPr>
              <a:t>.</a:t>
            </a:r>
          </a:p>
          <a:p>
            <a:pPr algn="just" eaLnBrk="1" hangingPunct="1">
              <a:spcAft>
                <a:spcPts val="1050"/>
              </a:spcAft>
              <a:defRPr/>
            </a:pPr>
            <a:r>
              <a:rPr lang="en-US" sz="1300" dirty="0" smtClean="0">
                <a:latin typeface="Times New Roman" panose="02020603050405020304" pitchFamily="18" charset="0"/>
              </a:rPr>
              <a:t>(b)    The </a:t>
            </a:r>
            <a:r>
              <a:rPr lang="en-US" sz="1300" dirty="0" err="1" smtClean="0">
                <a:latin typeface="Times New Roman" panose="02020603050405020304" pitchFamily="18" charset="0"/>
              </a:rPr>
              <a:t>colour</a:t>
            </a:r>
            <a:r>
              <a:rPr lang="en-US" sz="1300" dirty="0" smtClean="0">
                <a:latin typeface="Times New Roman" panose="02020603050405020304" pitchFamily="18" charset="0"/>
              </a:rPr>
              <a:t> reaction should be specific or selective.</a:t>
            </a:r>
          </a:p>
          <a:p>
            <a:pPr algn="just" eaLnBrk="1" hangingPunct="1">
              <a:lnSpc>
                <a:spcPts val="1725"/>
              </a:lnSpc>
              <a:spcAft>
                <a:spcPts val="425"/>
              </a:spcAft>
              <a:defRPr/>
            </a:pPr>
            <a:r>
              <a:rPr lang="en-US" sz="1300" dirty="0" smtClean="0">
                <a:latin typeface="Times New Roman" panose="02020603050405020304" pitchFamily="18" charset="0"/>
              </a:rPr>
              <a:t>(c)    The metal-indicator complex must possess sufficient stability, otherwise, due to dissociation, a sharp </a:t>
            </a:r>
            <a:r>
              <a:rPr lang="en-US" sz="1300" dirty="0" err="1" smtClean="0">
                <a:latin typeface="Times New Roman" panose="02020603050405020304" pitchFamily="18" charset="0"/>
              </a:rPr>
              <a:t>colour</a:t>
            </a:r>
            <a:r>
              <a:rPr lang="en-US" sz="1300" dirty="0" smtClean="0">
                <a:latin typeface="Times New Roman" panose="02020603050405020304" pitchFamily="18" charset="0"/>
              </a:rPr>
              <a:t> change is not attained.</a:t>
            </a:r>
          </a:p>
          <a:p>
            <a:pPr algn="just" eaLnBrk="1" hangingPunct="1">
              <a:lnSpc>
                <a:spcPts val="1725"/>
              </a:lnSpc>
              <a:spcAft>
                <a:spcPts val="425"/>
              </a:spcAft>
              <a:defRPr/>
            </a:pPr>
            <a:r>
              <a:rPr lang="en-US" sz="1300" dirty="0" smtClean="0">
                <a:latin typeface="Times New Roman" panose="02020603050405020304" pitchFamily="18" charset="0"/>
              </a:rPr>
              <a:t>(d)    The </a:t>
            </a:r>
            <a:r>
              <a:rPr lang="en-US" sz="1300" dirty="0" err="1" smtClean="0">
                <a:latin typeface="Times New Roman" panose="02020603050405020304" pitchFamily="18" charset="0"/>
              </a:rPr>
              <a:t>colour</a:t>
            </a:r>
            <a:r>
              <a:rPr lang="en-US" sz="1300" dirty="0" smtClean="0">
                <a:latin typeface="Times New Roman" panose="02020603050405020304" pitchFamily="18" charset="0"/>
              </a:rPr>
              <a:t> contrast between the free indicator and the metal-indicator complex should be readily observed.</a:t>
            </a:r>
          </a:p>
          <a:p>
            <a:pPr algn="just" eaLnBrk="1" hangingPunct="1">
              <a:lnSpc>
                <a:spcPts val="1725"/>
              </a:lnSpc>
              <a:spcAft>
                <a:spcPts val="425"/>
              </a:spcAft>
              <a:defRPr/>
            </a:pPr>
            <a:r>
              <a:rPr lang="en-US" sz="1300" dirty="0" smtClean="0">
                <a:latin typeface="Times New Roman" panose="02020603050405020304" pitchFamily="18" charset="0"/>
              </a:rPr>
              <a:t>(e)    The indicator must be very sensitive to metal ions (i.e. to </a:t>
            </a:r>
            <a:r>
              <a:rPr lang="en-US" sz="1300" dirty="0" err="1" smtClean="0">
                <a:latin typeface="Times New Roman" panose="02020603050405020304" pitchFamily="18" charset="0"/>
              </a:rPr>
              <a:t>pM</a:t>
            </a:r>
            <a:r>
              <a:rPr lang="en-US" sz="1300" dirty="0" smtClean="0">
                <a:latin typeface="Times New Roman" panose="02020603050405020304" pitchFamily="18" charset="0"/>
              </a:rPr>
              <a:t>) so that the </a:t>
            </a:r>
            <a:r>
              <a:rPr lang="en-US" sz="1300" dirty="0" err="1" smtClean="0">
                <a:latin typeface="Times New Roman" panose="02020603050405020304" pitchFamily="18" charset="0"/>
              </a:rPr>
              <a:t>colour</a:t>
            </a:r>
            <a:r>
              <a:rPr lang="en-US" sz="1300" dirty="0" smtClean="0">
                <a:latin typeface="Times New Roman" panose="02020603050405020304" pitchFamily="18" charset="0"/>
              </a:rPr>
              <a:t> change occurs as near to equivalence point as possible.</a:t>
            </a:r>
          </a:p>
          <a:p>
            <a:pPr marL="342900" indent="-342900" algn="just" eaLnBrk="1" hangingPunct="1">
              <a:lnSpc>
                <a:spcPts val="1725"/>
              </a:lnSpc>
              <a:spcAft>
                <a:spcPts val="1675"/>
              </a:spcAft>
              <a:buFontTx/>
              <a:buAutoNum type="alphaLcParenBoth" startAt="6"/>
              <a:defRPr/>
            </a:pPr>
            <a:r>
              <a:rPr lang="en-US" sz="1300" dirty="0" smtClean="0">
                <a:latin typeface="Times New Roman" panose="02020603050405020304" pitchFamily="18" charset="0"/>
              </a:rPr>
              <a:t>The above requirements must be fulfilled within the pH range at which the titration is performed.</a:t>
            </a:r>
          </a:p>
          <a:p>
            <a:pPr algn="just" eaLnBrk="1" hangingPunct="1">
              <a:lnSpc>
                <a:spcPts val="1725"/>
              </a:lnSpc>
              <a:spcAft>
                <a:spcPts val="1675"/>
              </a:spcAft>
              <a:defRPr/>
            </a:pPr>
            <a:endParaRPr lang="en-US" sz="1300" dirty="0" smtClean="0">
              <a:latin typeface="Times New Roman" panose="02020603050405020304" pitchFamily="18" charset="0"/>
            </a:endParaRPr>
          </a:p>
        </p:txBody>
      </p:sp>
      <p:sp>
        <p:nvSpPr>
          <p:cNvPr id="3" name="Rectangle 2"/>
          <p:cNvSpPr/>
          <p:nvPr/>
        </p:nvSpPr>
        <p:spPr>
          <a:xfrm>
            <a:off x="123825" y="3059113"/>
            <a:ext cx="6948488" cy="5156200"/>
          </a:xfrm>
          <a:prstGeom prst="rect">
            <a:avLst/>
          </a:prstGeom>
        </p:spPr>
        <p:txBody>
          <a:bodyPr lIns="0" tIns="0" rIns="0" bIns="0"/>
          <a:lstStyle/>
          <a:p>
            <a:pPr marL="254000" algn="just" eaLnBrk="1" fontAlgn="auto" hangingPunct="1">
              <a:lnSpc>
                <a:spcPts val="1728"/>
              </a:lnSpc>
              <a:spcBef>
                <a:spcPts val="1680"/>
              </a:spcBef>
              <a:spcAft>
                <a:spcPts val="0"/>
              </a:spcAft>
              <a:defRPr/>
            </a:pPr>
            <a:endParaRPr lang="en-US" sz="1300" b="1" dirty="0">
              <a:latin typeface="Times New Roman"/>
            </a:endParaRPr>
          </a:p>
          <a:p>
            <a:pPr marL="254000" algn="just" eaLnBrk="1" fontAlgn="auto" hangingPunct="1">
              <a:lnSpc>
                <a:spcPts val="1728"/>
              </a:lnSpc>
              <a:spcBef>
                <a:spcPts val="1680"/>
              </a:spcBef>
              <a:spcAft>
                <a:spcPts val="0"/>
              </a:spcAft>
              <a:defRPr/>
            </a:pPr>
            <a:r>
              <a:rPr lang="en-US" sz="1300" b="1" dirty="0">
                <a:latin typeface="Times New Roman"/>
              </a:rPr>
              <a:t>4</a:t>
            </a:r>
            <a:r>
              <a:rPr lang="en-US" sz="1300" b="1" dirty="0">
                <a:latin typeface="Times New Roman"/>
              </a:rPr>
              <a:t>) Oxidation-reduction titrations or redox titrations</a:t>
            </a:r>
          </a:p>
          <a:p>
            <a:pPr algn="just" eaLnBrk="1" fontAlgn="auto" hangingPunct="1">
              <a:lnSpc>
                <a:spcPts val="1728"/>
              </a:lnSpc>
              <a:spcBef>
                <a:spcPts val="0"/>
              </a:spcBef>
              <a:spcAft>
                <a:spcPts val="0"/>
              </a:spcAft>
              <a:defRPr/>
            </a:pPr>
            <a:r>
              <a:rPr lang="en-US" sz="1300" dirty="0">
                <a:latin typeface="Times New Roman"/>
              </a:rPr>
              <a:t>These titrations involve the titration of an oxidizing agent (or oxidant) with a reducing agent (or </a:t>
            </a:r>
            <a:r>
              <a:rPr lang="en-US" sz="1300" dirty="0" err="1">
                <a:latin typeface="Times New Roman"/>
              </a:rPr>
              <a:t>reductant</a:t>
            </a:r>
            <a:r>
              <a:rPr lang="en-US" sz="1300" dirty="0">
                <a:latin typeface="Times New Roman"/>
              </a:rPr>
              <a:t>) or vice versa. There must be a sufficiently large difference between the oxidizing and reducing capabilities of these agents for the reaction to undergo completion with a sharp end point</a:t>
            </a:r>
            <a:r>
              <a:rPr lang="en-US" sz="1300" dirty="0">
                <a:latin typeface="Times New Roman"/>
              </a:rPr>
              <a:t>.</a:t>
            </a:r>
            <a:endParaRPr lang="en-US" sz="1300" dirty="0">
              <a:latin typeface="Times New Roman"/>
            </a:endParaRPr>
          </a:p>
        </p:txBody>
      </p:sp>
      <p:sp>
        <p:nvSpPr>
          <p:cNvPr id="66564" name="Rectangle 5"/>
          <p:cNvSpPr>
            <a:spLocks noChangeArrowheads="1"/>
          </p:cNvSpPr>
          <p:nvPr/>
        </p:nvSpPr>
        <p:spPr bwMode="auto">
          <a:xfrm>
            <a:off x="3657600" y="10363200"/>
            <a:ext cx="171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65</a:t>
            </a:r>
          </a:p>
        </p:txBody>
      </p:sp>
      <p:pic>
        <p:nvPicPr>
          <p:cNvPr id="6656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38" y="4659313"/>
            <a:ext cx="6916737"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471</Words>
  <Application>Microsoft Office PowerPoint</Application>
  <PresentationFormat>Custom</PresentationFormat>
  <Paragraphs>30</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Arial</vt:lpstr>
      <vt:lpstr>Times New Roman</vt:lpstr>
      <vt:lpstr>Candara</vt:lpstr>
      <vt:lpstr>Segoe UI</vt:lpstr>
      <vt:lpstr>Impact</vt:lpstr>
      <vt:lpstr>Verdana</vt:lpstr>
      <vt:lpstr>Symbol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Medical dept</dc:creator>
  <cp:keywords/>
  <cp:lastModifiedBy>hp</cp:lastModifiedBy>
  <cp:revision>39</cp:revision>
  <dcterms:modified xsi:type="dcterms:W3CDTF">2018-11-17T15:12:21Z</dcterms:modified>
</cp:coreProperties>
</file>